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6" r:id="rId3"/>
    <p:sldId id="259" r:id="rId4"/>
    <p:sldId id="271" r:id="rId5"/>
    <p:sldId id="257" r:id="rId6"/>
    <p:sldId id="258" r:id="rId7"/>
    <p:sldId id="261" r:id="rId8"/>
    <p:sldId id="263" r:id="rId9"/>
    <p:sldId id="264" r:id="rId10"/>
    <p:sldId id="265" r:id="rId11"/>
    <p:sldId id="267" r:id="rId12"/>
    <p:sldId id="268" r:id="rId13"/>
    <p:sldId id="269" r:id="rId1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94671" autoAdjust="0"/>
  </p:normalViewPr>
  <p:slideViewPr>
    <p:cSldViewPr>
      <p:cViewPr>
        <p:scale>
          <a:sx n="50" d="100"/>
          <a:sy n="50" d="100"/>
        </p:scale>
        <p:origin x="-516" y="-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BR"/>
          </a:p>
        </p:txBody>
      </p:sp>
      <p:sp>
        <p:nvSpPr>
          <p:cNvPr id="4" name="Marcador de Posição da Data 3"/>
          <p:cNvSpPr>
            <a:spLocks noGrp="1"/>
          </p:cNvSpPr>
          <p:nvPr>
            <p:ph type="dt" sz="half" idx="10"/>
          </p:nvPr>
        </p:nvSpPr>
        <p:spPr/>
        <p:txBody>
          <a:bodyPr/>
          <a:lstStyle/>
          <a:p>
            <a:fld id="{46B1481E-1563-4129-9151-6187B5D92619}" type="datetimeFigureOut">
              <a:rPr lang="pt-BR" smtClean="0"/>
              <a:t>14/12/2011</a:t>
            </a:fld>
            <a:endParaRPr lang="pt-BR"/>
          </a:p>
        </p:txBody>
      </p:sp>
      <p:sp>
        <p:nvSpPr>
          <p:cNvPr id="5" name="Marcador de Posição do Rodapé 4"/>
          <p:cNvSpPr>
            <a:spLocks noGrp="1"/>
          </p:cNvSpPr>
          <p:nvPr>
            <p:ph type="ftr" sz="quarter" idx="11"/>
          </p:nvPr>
        </p:nvSpPr>
        <p:spPr/>
        <p:txBody>
          <a:bodyPr/>
          <a:lstStyle/>
          <a:p>
            <a:endParaRPr lang="pt-BR"/>
          </a:p>
        </p:txBody>
      </p:sp>
      <p:sp>
        <p:nvSpPr>
          <p:cNvPr id="6" name="Marcador de Posição do Número do Diapositivo 5"/>
          <p:cNvSpPr>
            <a:spLocks noGrp="1"/>
          </p:cNvSpPr>
          <p:nvPr>
            <p:ph type="sldNum" sz="quarter" idx="12"/>
          </p:nvPr>
        </p:nvSpPr>
        <p:spPr/>
        <p:txBody>
          <a:bodyPr/>
          <a:lstStyle/>
          <a:p>
            <a:fld id="{4CF65B35-C884-45AF-849B-8262460BE380}" type="slidenum">
              <a:rPr lang="pt-BR" smtClean="0"/>
              <a:t>‹nº›</a:t>
            </a:fld>
            <a:endParaRPr lang="pt-BR"/>
          </a:p>
        </p:txBody>
      </p:sp>
    </p:spTree>
    <p:extLst>
      <p:ext uri="{BB962C8B-B14F-4D97-AF65-F5344CB8AC3E}">
        <p14:creationId xmlns:p14="http://schemas.microsoft.com/office/powerpoint/2010/main" val="623669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BR"/>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4" name="Marcador de Posição da Data 3"/>
          <p:cNvSpPr>
            <a:spLocks noGrp="1"/>
          </p:cNvSpPr>
          <p:nvPr>
            <p:ph type="dt" sz="half" idx="10"/>
          </p:nvPr>
        </p:nvSpPr>
        <p:spPr/>
        <p:txBody>
          <a:bodyPr/>
          <a:lstStyle/>
          <a:p>
            <a:fld id="{46B1481E-1563-4129-9151-6187B5D92619}" type="datetimeFigureOut">
              <a:rPr lang="pt-BR" smtClean="0"/>
              <a:t>14/12/2011</a:t>
            </a:fld>
            <a:endParaRPr lang="pt-BR"/>
          </a:p>
        </p:txBody>
      </p:sp>
      <p:sp>
        <p:nvSpPr>
          <p:cNvPr id="5" name="Marcador de Posição do Rodapé 4"/>
          <p:cNvSpPr>
            <a:spLocks noGrp="1"/>
          </p:cNvSpPr>
          <p:nvPr>
            <p:ph type="ftr" sz="quarter" idx="11"/>
          </p:nvPr>
        </p:nvSpPr>
        <p:spPr/>
        <p:txBody>
          <a:bodyPr/>
          <a:lstStyle/>
          <a:p>
            <a:endParaRPr lang="pt-BR"/>
          </a:p>
        </p:txBody>
      </p:sp>
      <p:sp>
        <p:nvSpPr>
          <p:cNvPr id="6" name="Marcador de Posição do Número do Diapositivo 5"/>
          <p:cNvSpPr>
            <a:spLocks noGrp="1"/>
          </p:cNvSpPr>
          <p:nvPr>
            <p:ph type="sldNum" sz="quarter" idx="12"/>
          </p:nvPr>
        </p:nvSpPr>
        <p:spPr/>
        <p:txBody>
          <a:bodyPr/>
          <a:lstStyle/>
          <a:p>
            <a:fld id="{4CF65B35-C884-45AF-849B-8262460BE380}" type="slidenum">
              <a:rPr lang="pt-BR" smtClean="0"/>
              <a:t>‹nº›</a:t>
            </a:fld>
            <a:endParaRPr lang="pt-BR"/>
          </a:p>
        </p:txBody>
      </p:sp>
    </p:spTree>
    <p:extLst>
      <p:ext uri="{BB962C8B-B14F-4D97-AF65-F5344CB8AC3E}">
        <p14:creationId xmlns:p14="http://schemas.microsoft.com/office/powerpoint/2010/main" val="1708276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BR"/>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4" name="Marcador de Posição da Data 3"/>
          <p:cNvSpPr>
            <a:spLocks noGrp="1"/>
          </p:cNvSpPr>
          <p:nvPr>
            <p:ph type="dt" sz="half" idx="10"/>
          </p:nvPr>
        </p:nvSpPr>
        <p:spPr/>
        <p:txBody>
          <a:bodyPr/>
          <a:lstStyle/>
          <a:p>
            <a:fld id="{46B1481E-1563-4129-9151-6187B5D92619}" type="datetimeFigureOut">
              <a:rPr lang="pt-BR" smtClean="0"/>
              <a:t>14/12/2011</a:t>
            </a:fld>
            <a:endParaRPr lang="pt-BR"/>
          </a:p>
        </p:txBody>
      </p:sp>
      <p:sp>
        <p:nvSpPr>
          <p:cNvPr id="5" name="Marcador de Posição do Rodapé 4"/>
          <p:cNvSpPr>
            <a:spLocks noGrp="1"/>
          </p:cNvSpPr>
          <p:nvPr>
            <p:ph type="ftr" sz="quarter" idx="11"/>
          </p:nvPr>
        </p:nvSpPr>
        <p:spPr/>
        <p:txBody>
          <a:bodyPr/>
          <a:lstStyle/>
          <a:p>
            <a:endParaRPr lang="pt-BR"/>
          </a:p>
        </p:txBody>
      </p:sp>
      <p:sp>
        <p:nvSpPr>
          <p:cNvPr id="6" name="Marcador de Posição do Número do Diapositivo 5"/>
          <p:cNvSpPr>
            <a:spLocks noGrp="1"/>
          </p:cNvSpPr>
          <p:nvPr>
            <p:ph type="sldNum" sz="quarter" idx="12"/>
          </p:nvPr>
        </p:nvSpPr>
        <p:spPr/>
        <p:txBody>
          <a:bodyPr/>
          <a:lstStyle/>
          <a:p>
            <a:fld id="{4CF65B35-C884-45AF-849B-8262460BE380}" type="slidenum">
              <a:rPr lang="pt-BR" smtClean="0"/>
              <a:t>‹nº›</a:t>
            </a:fld>
            <a:endParaRPr lang="pt-BR"/>
          </a:p>
        </p:txBody>
      </p:sp>
    </p:spTree>
    <p:extLst>
      <p:ext uri="{BB962C8B-B14F-4D97-AF65-F5344CB8AC3E}">
        <p14:creationId xmlns:p14="http://schemas.microsoft.com/office/powerpoint/2010/main" val="2878655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BR"/>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4" name="Marcador de Posição da Data 3"/>
          <p:cNvSpPr>
            <a:spLocks noGrp="1"/>
          </p:cNvSpPr>
          <p:nvPr>
            <p:ph type="dt" sz="half" idx="10"/>
          </p:nvPr>
        </p:nvSpPr>
        <p:spPr/>
        <p:txBody>
          <a:bodyPr/>
          <a:lstStyle/>
          <a:p>
            <a:fld id="{46B1481E-1563-4129-9151-6187B5D92619}" type="datetimeFigureOut">
              <a:rPr lang="pt-BR" smtClean="0"/>
              <a:t>14/12/2011</a:t>
            </a:fld>
            <a:endParaRPr lang="pt-BR"/>
          </a:p>
        </p:txBody>
      </p:sp>
      <p:sp>
        <p:nvSpPr>
          <p:cNvPr id="5" name="Marcador de Posição do Rodapé 4"/>
          <p:cNvSpPr>
            <a:spLocks noGrp="1"/>
          </p:cNvSpPr>
          <p:nvPr>
            <p:ph type="ftr" sz="quarter" idx="11"/>
          </p:nvPr>
        </p:nvSpPr>
        <p:spPr/>
        <p:txBody>
          <a:bodyPr/>
          <a:lstStyle/>
          <a:p>
            <a:endParaRPr lang="pt-BR"/>
          </a:p>
        </p:txBody>
      </p:sp>
      <p:sp>
        <p:nvSpPr>
          <p:cNvPr id="6" name="Marcador de Posição do Número do Diapositivo 5"/>
          <p:cNvSpPr>
            <a:spLocks noGrp="1"/>
          </p:cNvSpPr>
          <p:nvPr>
            <p:ph type="sldNum" sz="quarter" idx="12"/>
          </p:nvPr>
        </p:nvSpPr>
        <p:spPr/>
        <p:txBody>
          <a:bodyPr/>
          <a:lstStyle/>
          <a:p>
            <a:fld id="{4CF65B35-C884-45AF-849B-8262460BE380}" type="slidenum">
              <a:rPr lang="pt-BR" smtClean="0"/>
              <a:t>‹nº›</a:t>
            </a:fld>
            <a:endParaRPr lang="pt-BR"/>
          </a:p>
        </p:txBody>
      </p:sp>
    </p:spTree>
    <p:extLst>
      <p:ext uri="{BB962C8B-B14F-4D97-AF65-F5344CB8AC3E}">
        <p14:creationId xmlns:p14="http://schemas.microsoft.com/office/powerpoint/2010/main" val="3324417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B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46B1481E-1563-4129-9151-6187B5D92619}" type="datetimeFigureOut">
              <a:rPr lang="pt-BR" smtClean="0"/>
              <a:t>14/12/2011</a:t>
            </a:fld>
            <a:endParaRPr lang="pt-BR"/>
          </a:p>
        </p:txBody>
      </p:sp>
      <p:sp>
        <p:nvSpPr>
          <p:cNvPr id="5" name="Marcador de Posição do Rodapé 4"/>
          <p:cNvSpPr>
            <a:spLocks noGrp="1"/>
          </p:cNvSpPr>
          <p:nvPr>
            <p:ph type="ftr" sz="quarter" idx="11"/>
          </p:nvPr>
        </p:nvSpPr>
        <p:spPr/>
        <p:txBody>
          <a:bodyPr/>
          <a:lstStyle/>
          <a:p>
            <a:endParaRPr lang="pt-BR"/>
          </a:p>
        </p:txBody>
      </p:sp>
      <p:sp>
        <p:nvSpPr>
          <p:cNvPr id="6" name="Marcador de Posição do Número do Diapositivo 5"/>
          <p:cNvSpPr>
            <a:spLocks noGrp="1"/>
          </p:cNvSpPr>
          <p:nvPr>
            <p:ph type="sldNum" sz="quarter" idx="12"/>
          </p:nvPr>
        </p:nvSpPr>
        <p:spPr/>
        <p:txBody>
          <a:bodyPr/>
          <a:lstStyle/>
          <a:p>
            <a:fld id="{4CF65B35-C884-45AF-849B-8262460BE380}" type="slidenum">
              <a:rPr lang="pt-BR" smtClean="0"/>
              <a:t>‹nº›</a:t>
            </a:fld>
            <a:endParaRPr lang="pt-BR"/>
          </a:p>
        </p:txBody>
      </p:sp>
    </p:spTree>
    <p:extLst>
      <p:ext uri="{BB962C8B-B14F-4D97-AF65-F5344CB8AC3E}">
        <p14:creationId xmlns:p14="http://schemas.microsoft.com/office/powerpoint/2010/main" val="3832299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BR"/>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5" name="Marcador de Posição da Data 4"/>
          <p:cNvSpPr>
            <a:spLocks noGrp="1"/>
          </p:cNvSpPr>
          <p:nvPr>
            <p:ph type="dt" sz="half" idx="10"/>
          </p:nvPr>
        </p:nvSpPr>
        <p:spPr/>
        <p:txBody>
          <a:bodyPr/>
          <a:lstStyle/>
          <a:p>
            <a:fld id="{46B1481E-1563-4129-9151-6187B5D92619}" type="datetimeFigureOut">
              <a:rPr lang="pt-BR" smtClean="0"/>
              <a:t>14/12/2011</a:t>
            </a:fld>
            <a:endParaRPr lang="pt-BR"/>
          </a:p>
        </p:txBody>
      </p:sp>
      <p:sp>
        <p:nvSpPr>
          <p:cNvPr id="6" name="Marcador de Posição do Rodapé 5"/>
          <p:cNvSpPr>
            <a:spLocks noGrp="1"/>
          </p:cNvSpPr>
          <p:nvPr>
            <p:ph type="ftr" sz="quarter" idx="11"/>
          </p:nvPr>
        </p:nvSpPr>
        <p:spPr/>
        <p:txBody>
          <a:bodyPr/>
          <a:lstStyle/>
          <a:p>
            <a:endParaRPr lang="pt-BR"/>
          </a:p>
        </p:txBody>
      </p:sp>
      <p:sp>
        <p:nvSpPr>
          <p:cNvPr id="7" name="Marcador de Posição do Número do Diapositivo 6"/>
          <p:cNvSpPr>
            <a:spLocks noGrp="1"/>
          </p:cNvSpPr>
          <p:nvPr>
            <p:ph type="sldNum" sz="quarter" idx="12"/>
          </p:nvPr>
        </p:nvSpPr>
        <p:spPr/>
        <p:txBody>
          <a:bodyPr/>
          <a:lstStyle/>
          <a:p>
            <a:fld id="{4CF65B35-C884-45AF-849B-8262460BE380}" type="slidenum">
              <a:rPr lang="pt-BR" smtClean="0"/>
              <a:t>‹nº›</a:t>
            </a:fld>
            <a:endParaRPr lang="pt-BR"/>
          </a:p>
        </p:txBody>
      </p:sp>
    </p:spTree>
    <p:extLst>
      <p:ext uri="{BB962C8B-B14F-4D97-AF65-F5344CB8AC3E}">
        <p14:creationId xmlns:p14="http://schemas.microsoft.com/office/powerpoint/2010/main" val="2421346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B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7" name="Marcador de Posição da Data 6"/>
          <p:cNvSpPr>
            <a:spLocks noGrp="1"/>
          </p:cNvSpPr>
          <p:nvPr>
            <p:ph type="dt" sz="half" idx="10"/>
          </p:nvPr>
        </p:nvSpPr>
        <p:spPr/>
        <p:txBody>
          <a:bodyPr/>
          <a:lstStyle/>
          <a:p>
            <a:fld id="{46B1481E-1563-4129-9151-6187B5D92619}" type="datetimeFigureOut">
              <a:rPr lang="pt-BR" smtClean="0"/>
              <a:t>14/12/2011</a:t>
            </a:fld>
            <a:endParaRPr lang="pt-BR"/>
          </a:p>
        </p:txBody>
      </p:sp>
      <p:sp>
        <p:nvSpPr>
          <p:cNvPr id="8" name="Marcador de Posição do Rodapé 7"/>
          <p:cNvSpPr>
            <a:spLocks noGrp="1"/>
          </p:cNvSpPr>
          <p:nvPr>
            <p:ph type="ftr" sz="quarter" idx="11"/>
          </p:nvPr>
        </p:nvSpPr>
        <p:spPr/>
        <p:txBody>
          <a:bodyPr/>
          <a:lstStyle/>
          <a:p>
            <a:endParaRPr lang="pt-BR"/>
          </a:p>
        </p:txBody>
      </p:sp>
      <p:sp>
        <p:nvSpPr>
          <p:cNvPr id="9" name="Marcador de Posição do Número do Diapositivo 8"/>
          <p:cNvSpPr>
            <a:spLocks noGrp="1"/>
          </p:cNvSpPr>
          <p:nvPr>
            <p:ph type="sldNum" sz="quarter" idx="12"/>
          </p:nvPr>
        </p:nvSpPr>
        <p:spPr/>
        <p:txBody>
          <a:bodyPr/>
          <a:lstStyle/>
          <a:p>
            <a:fld id="{4CF65B35-C884-45AF-849B-8262460BE380}" type="slidenum">
              <a:rPr lang="pt-BR" smtClean="0"/>
              <a:t>‹nº›</a:t>
            </a:fld>
            <a:endParaRPr lang="pt-BR"/>
          </a:p>
        </p:txBody>
      </p:sp>
    </p:spTree>
    <p:extLst>
      <p:ext uri="{BB962C8B-B14F-4D97-AF65-F5344CB8AC3E}">
        <p14:creationId xmlns:p14="http://schemas.microsoft.com/office/powerpoint/2010/main" val="295611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BR"/>
          </a:p>
        </p:txBody>
      </p:sp>
      <p:sp>
        <p:nvSpPr>
          <p:cNvPr id="3" name="Marcador de Posição da Data 2"/>
          <p:cNvSpPr>
            <a:spLocks noGrp="1"/>
          </p:cNvSpPr>
          <p:nvPr>
            <p:ph type="dt" sz="half" idx="10"/>
          </p:nvPr>
        </p:nvSpPr>
        <p:spPr/>
        <p:txBody>
          <a:bodyPr/>
          <a:lstStyle/>
          <a:p>
            <a:fld id="{46B1481E-1563-4129-9151-6187B5D92619}" type="datetimeFigureOut">
              <a:rPr lang="pt-BR" smtClean="0"/>
              <a:t>14/12/2011</a:t>
            </a:fld>
            <a:endParaRPr lang="pt-BR"/>
          </a:p>
        </p:txBody>
      </p:sp>
      <p:sp>
        <p:nvSpPr>
          <p:cNvPr id="4" name="Marcador de Posição do Rodapé 3"/>
          <p:cNvSpPr>
            <a:spLocks noGrp="1"/>
          </p:cNvSpPr>
          <p:nvPr>
            <p:ph type="ftr" sz="quarter" idx="11"/>
          </p:nvPr>
        </p:nvSpPr>
        <p:spPr/>
        <p:txBody>
          <a:bodyPr/>
          <a:lstStyle/>
          <a:p>
            <a:endParaRPr lang="pt-BR"/>
          </a:p>
        </p:txBody>
      </p:sp>
      <p:sp>
        <p:nvSpPr>
          <p:cNvPr id="5" name="Marcador de Posição do Número do Diapositivo 4"/>
          <p:cNvSpPr>
            <a:spLocks noGrp="1"/>
          </p:cNvSpPr>
          <p:nvPr>
            <p:ph type="sldNum" sz="quarter" idx="12"/>
          </p:nvPr>
        </p:nvSpPr>
        <p:spPr/>
        <p:txBody>
          <a:bodyPr/>
          <a:lstStyle/>
          <a:p>
            <a:fld id="{4CF65B35-C884-45AF-849B-8262460BE380}" type="slidenum">
              <a:rPr lang="pt-BR" smtClean="0"/>
              <a:t>‹nº›</a:t>
            </a:fld>
            <a:endParaRPr lang="pt-BR"/>
          </a:p>
        </p:txBody>
      </p:sp>
    </p:spTree>
    <p:extLst>
      <p:ext uri="{BB962C8B-B14F-4D97-AF65-F5344CB8AC3E}">
        <p14:creationId xmlns:p14="http://schemas.microsoft.com/office/powerpoint/2010/main" val="4025923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46B1481E-1563-4129-9151-6187B5D92619}" type="datetimeFigureOut">
              <a:rPr lang="pt-BR" smtClean="0"/>
              <a:t>14/12/2011</a:t>
            </a:fld>
            <a:endParaRPr lang="pt-BR"/>
          </a:p>
        </p:txBody>
      </p:sp>
      <p:sp>
        <p:nvSpPr>
          <p:cNvPr id="3" name="Marcador de Posição do Rodapé 2"/>
          <p:cNvSpPr>
            <a:spLocks noGrp="1"/>
          </p:cNvSpPr>
          <p:nvPr>
            <p:ph type="ftr" sz="quarter" idx="11"/>
          </p:nvPr>
        </p:nvSpPr>
        <p:spPr/>
        <p:txBody>
          <a:bodyPr/>
          <a:lstStyle/>
          <a:p>
            <a:endParaRPr lang="pt-BR"/>
          </a:p>
        </p:txBody>
      </p:sp>
      <p:sp>
        <p:nvSpPr>
          <p:cNvPr id="4" name="Marcador de Posição do Número do Diapositivo 3"/>
          <p:cNvSpPr>
            <a:spLocks noGrp="1"/>
          </p:cNvSpPr>
          <p:nvPr>
            <p:ph type="sldNum" sz="quarter" idx="12"/>
          </p:nvPr>
        </p:nvSpPr>
        <p:spPr/>
        <p:txBody>
          <a:bodyPr/>
          <a:lstStyle/>
          <a:p>
            <a:fld id="{4CF65B35-C884-45AF-849B-8262460BE380}" type="slidenum">
              <a:rPr lang="pt-BR" smtClean="0"/>
              <a:t>‹nº›</a:t>
            </a:fld>
            <a:endParaRPr lang="pt-BR"/>
          </a:p>
        </p:txBody>
      </p:sp>
    </p:spTree>
    <p:extLst>
      <p:ext uri="{BB962C8B-B14F-4D97-AF65-F5344CB8AC3E}">
        <p14:creationId xmlns:p14="http://schemas.microsoft.com/office/powerpoint/2010/main" val="34708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BR"/>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46B1481E-1563-4129-9151-6187B5D92619}" type="datetimeFigureOut">
              <a:rPr lang="pt-BR" smtClean="0"/>
              <a:t>14/12/2011</a:t>
            </a:fld>
            <a:endParaRPr lang="pt-BR"/>
          </a:p>
        </p:txBody>
      </p:sp>
      <p:sp>
        <p:nvSpPr>
          <p:cNvPr id="6" name="Marcador de Posição do Rodapé 5"/>
          <p:cNvSpPr>
            <a:spLocks noGrp="1"/>
          </p:cNvSpPr>
          <p:nvPr>
            <p:ph type="ftr" sz="quarter" idx="11"/>
          </p:nvPr>
        </p:nvSpPr>
        <p:spPr/>
        <p:txBody>
          <a:bodyPr/>
          <a:lstStyle/>
          <a:p>
            <a:endParaRPr lang="pt-BR"/>
          </a:p>
        </p:txBody>
      </p:sp>
      <p:sp>
        <p:nvSpPr>
          <p:cNvPr id="7" name="Marcador de Posição do Número do Diapositivo 6"/>
          <p:cNvSpPr>
            <a:spLocks noGrp="1"/>
          </p:cNvSpPr>
          <p:nvPr>
            <p:ph type="sldNum" sz="quarter" idx="12"/>
          </p:nvPr>
        </p:nvSpPr>
        <p:spPr/>
        <p:txBody>
          <a:bodyPr/>
          <a:lstStyle/>
          <a:p>
            <a:fld id="{4CF65B35-C884-45AF-849B-8262460BE380}" type="slidenum">
              <a:rPr lang="pt-BR" smtClean="0"/>
              <a:t>‹nº›</a:t>
            </a:fld>
            <a:endParaRPr lang="pt-BR"/>
          </a:p>
        </p:txBody>
      </p:sp>
    </p:spTree>
    <p:extLst>
      <p:ext uri="{BB962C8B-B14F-4D97-AF65-F5344CB8AC3E}">
        <p14:creationId xmlns:p14="http://schemas.microsoft.com/office/powerpoint/2010/main" val="1362084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B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46B1481E-1563-4129-9151-6187B5D92619}" type="datetimeFigureOut">
              <a:rPr lang="pt-BR" smtClean="0"/>
              <a:t>14/12/2011</a:t>
            </a:fld>
            <a:endParaRPr lang="pt-BR"/>
          </a:p>
        </p:txBody>
      </p:sp>
      <p:sp>
        <p:nvSpPr>
          <p:cNvPr id="6" name="Marcador de Posição do Rodapé 5"/>
          <p:cNvSpPr>
            <a:spLocks noGrp="1"/>
          </p:cNvSpPr>
          <p:nvPr>
            <p:ph type="ftr" sz="quarter" idx="11"/>
          </p:nvPr>
        </p:nvSpPr>
        <p:spPr/>
        <p:txBody>
          <a:bodyPr/>
          <a:lstStyle/>
          <a:p>
            <a:endParaRPr lang="pt-BR"/>
          </a:p>
        </p:txBody>
      </p:sp>
      <p:sp>
        <p:nvSpPr>
          <p:cNvPr id="7" name="Marcador de Posição do Número do Diapositivo 6"/>
          <p:cNvSpPr>
            <a:spLocks noGrp="1"/>
          </p:cNvSpPr>
          <p:nvPr>
            <p:ph type="sldNum" sz="quarter" idx="12"/>
          </p:nvPr>
        </p:nvSpPr>
        <p:spPr/>
        <p:txBody>
          <a:bodyPr/>
          <a:lstStyle/>
          <a:p>
            <a:fld id="{4CF65B35-C884-45AF-849B-8262460BE380}" type="slidenum">
              <a:rPr lang="pt-BR" smtClean="0"/>
              <a:t>‹nº›</a:t>
            </a:fld>
            <a:endParaRPr lang="pt-BR"/>
          </a:p>
        </p:txBody>
      </p:sp>
    </p:spTree>
    <p:extLst>
      <p:ext uri="{BB962C8B-B14F-4D97-AF65-F5344CB8AC3E}">
        <p14:creationId xmlns:p14="http://schemas.microsoft.com/office/powerpoint/2010/main" val="2244291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BR"/>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B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1481E-1563-4129-9151-6187B5D92619}" type="datetimeFigureOut">
              <a:rPr lang="pt-BR" smtClean="0"/>
              <a:t>14/12/2011</a:t>
            </a:fld>
            <a:endParaRPr lang="pt-B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65B35-C884-45AF-849B-8262460BE380}" type="slidenum">
              <a:rPr lang="pt-BR" smtClean="0"/>
              <a:t>‹nº›</a:t>
            </a:fld>
            <a:endParaRPr lang="pt-BR"/>
          </a:p>
        </p:txBody>
      </p:sp>
    </p:spTree>
    <p:extLst>
      <p:ext uri="{BB962C8B-B14F-4D97-AF65-F5344CB8AC3E}">
        <p14:creationId xmlns:p14="http://schemas.microsoft.com/office/powerpoint/2010/main" val="410068591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87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6" name="Marcador de Posição de Conteúdo 5" title="CONTROLE DAS BARRAGENS DA CELESC GERAÇÃ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7" name="CaixaDeTexto 6"/>
          <p:cNvSpPr txBox="1"/>
          <p:nvPr/>
        </p:nvSpPr>
        <p:spPr>
          <a:xfrm>
            <a:off x="35352" y="1628800"/>
            <a:ext cx="8928992" cy="1446550"/>
          </a:xfrm>
          <a:prstGeom prst="rect">
            <a:avLst/>
          </a:prstGeom>
          <a:noFill/>
        </p:spPr>
        <p:txBody>
          <a:bodyPr wrap="square" rtlCol="0">
            <a:spAutoFit/>
          </a:bodyPr>
          <a:lstStyle/>
          <a:p>
            <a:pPr algn="ctr"/>
            <a:r>
              <a:rPr lang="pt-BR" sz="4400" dirty="0" smtClean="0">
                <a:solidFill>
                  <a:schemeClr val="tx1">
                    <a:lumMod val="75000"/>
                  </a:schemeClr>
                </a:solidFill>
                <a:latin typeface="Tempus Sans ITC" pitchFamily="82" charset="0"/>
              </a:rPr>
              <a:t>CONTROLE DAS BARRAGENS DA CELESC GERAÇÃO</a:t>
            </a:r>
            <a:endParaRPr lang="pt-BR" sz="4400" dirty="0">
              <a:solidFill>
                <a:schemeClr val="tx1">
                  <a:lumMod val="75000"/>
                </a:schemeClr>
              </a:solidFill>
              <a:latin typeface="Tempus Sans ITC" pitchFamily="82" charset="0"/>
            </a:endParaRPr>
          </a:p>
        </p:txBody>
      </p:sp>
    </p:spTree>
    <p:extLst>
      <p:ext uri="{BB962C8B-B14F-4D97-AF65-F5344CB8AC3E}">
        <p14:creationId xmlns:p14="http://schemas.microsoft.com/office/powerpoint/2010/main" val="400314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88640"/>
            <a:ext cx="8784976" cy="6480720"/>
          </a:xfrm>
        </p:spPr>
        <p:txBody>
          <a:bodyPr>
            <a:normAutofit/>
          </a:bodyPr>
          <a:lstStyle/>
          <a:p>
            <a:endParaRPr lang="pt-BR" sz="1400" dirty="0"/>
          </a:p>
        </p:txBody>
      </p:sp>
      <p:graphicFrame>
        <p:nvGraphicFramePr>
          <p:cNvPr id="3" name="Tabela 2"/>
          <p:cNvGraphicFramePr>
            <a:graphicFrameLocks noGrp="1"/>
          </p:cNvGraphicFramePr>
          <p:nvPr>
            <p:extLst>
              <p:ext uri="{D42A27DB-BD31-4B8C-83A1-F6EECF244321}">
                <p14:modId xmlns:p14="http://schemas.microsoft.com/office/powerpoint/2010/main" val="2298304036"/>
              </p:ext>
            </p:extLst>
          </p:nvPr>
        </p:nvGraphicFramePr>
        <p:xfrm>
          <a:off x="323527" y="188640"/>
          <a:ext cx="8640961" cy="6549561"/>
        </p:xfrm>
        <a:graphic>
          <a:graphicData uri="http://schemas.openxmlformats.org/drawingml/2006/table">
            <a:tbl>
              <a:tblPr firstRow="1" firstCol="1" bandRow="1">
                <a:tableStyleId>{5C22544A-7EE6-4342-B048-85BDC9FD1C3A}</a:tableStyleId>
              </a:tblPr>
              <a:tblGrid>
                <a:gridCol w="3243521"/>
                <a:gridCol w="2863456"/>
                <a:gridCol w="2533984"/>
              </a:tblGrid>
              <a:tr h="306256">
                <a:tc>
                  <a:txBody>
                    <a:bodyPr/>
                    <a:lstStyle/>
                    <a:p>
                      <a:pPr>
                        <a:spcAft>
                          <a:spcPts val="0"/>
                        </a:spcAft>
                      </a:pPr>
                      <a:r>
                        <a:rPr lang="pt-BR" sz="1400" dirty="0">
                          <a:effectLst/>
                        </a:rPr>
                        <a:t>DISCRIMINAÇÃO</a:t>
                      </a:r>
                      <a:endParaRPr lang="pt-BR" sz="1400" dirty="0">
                        <a:effectLst/>
                        <a:latin typeface="Calibri"/>
                        <a:ea typeface="Calibri"/>
                        <a:cs typeface="Times New Roman"/>
                      </a:endParaRPr>
                    </a:p>
                  </a:txBody>
                  <a:tcPr marL="68580" marR="68580" marT="0" marB="0"/>
                </a:tc>
                <a:tc>
                  <a:txBody>
                    <a:bodyPr/>
                    <a:lstStyle/>
                    <a:p>
                      <a:pPr>
                        <a:spcAft>
                          <a:spcPts val="0"/>
                        </a:spcAft>
                      </a:pPr>
                      <a:r>
                        <a:rPr lang="pt-BR" sz="1400">
                          <a:effectLst/>
                        </a:rPr>
                        <a:t>BARRAGEM RIO BONITO</a:t>
                      </a:r>
                      <a:endParaRPr lang="pt-BR" sz="1400">
                        <a:effectLst/>
                        <a:latin typeface="Calibri"/>
                        <a:ea typeface="Calibri"/>
                        <a:cs typeface="Times New Roman"/>
                      </a:endParaRPr>
                    </a:p>
                  </a:txBody>
                  <a:tcPr marL="68580" marR="68580" marT="0" marB="0"/>
                </a:tc>
                <a:tc>
                  <a:txBody>
                    <a:bodyPr/>
                    <a:lstStyle/>
                    <a:p>
                      <a:pPr>
                        <a:spcAft>
                          <a:spcPts val="0"/>
                        </a:spcAft>
                      </a:pPr>
                      <a:r>
                        <a:rPr lang="pt-BR" sz="1400">
                          <a:effectLst/>
                        </a:rPr>
                        <a:t>BARRAGEM PINHAL</a:t>
                      </a:r>
                      <a:endParaRPr lang="pt-BR" sz="1400">
                        <a:effectLst/>
                        <a:latin typeface="Calibri"/>
                        <a:ea typeface="Calibri"/>
                        <a:cs typeface="Times New Roman"/>
                      </a:endParaRPr>
                    </a:p>
                  </a:txBody>
                  <a:tcPr marL="68580" marR="68580" marT="0" marB="0"/>
                </a:tc>
              </a:tr>
              <a:tr h="306256">
                <a:tc>
                  <a:txBody>
                    <a:bodyPr/>
                    <a:lstStyle/>
                    <a:p>
                      <a:pPr>
                        <a:spcAft>
                          <a:spcPts val="0"/>
                        </a:spcAft>
                      </a:pPr>
                      <a:r>
                        <a:rPr lang="pt-BR" sz="1600" b="0" dirty="0">
                          <a:effectLst/>
                        </a:rPr>
                        <a:t>Nível máximo da água em operação</a:t>
                      </a:r>
                      <a:endParaRPr lang="pt-BR" sz="1600" b="0" dirty="0">
                        <a:effectLst/>
                        <a:latin typeface="Calibri"/>
                        <a:ea typeface="Calibri"/>
                        <a:cs typeface="Times New Roman"/>
                      </a:endParaRPr>
                    </a:p>
                  </a:txBody>
                  <a:tcPr marL="68580" marR="68580" marT="0" marB="0"/>
                </a:tc>
                <a:tc>
                  <a:txBody>
                    <a:bodyPr/>
                    <a:lstStyle/>
                    <a:p>
                      <a:pPr>
                        <a:spcAft>
                          <a:spcPts val="0"/>
                        </a:spcAft>
                      </a:pPr>
                      <a:r>
                        <a:rPr lang="pt-BR" sz="1400">
                          <a:effectLst/>
                        </a:rPr>
                        <a:t>EL.589,5 m</a:t>
                      </a:r>
                      <a:endParaRPr lang="pt-BR" sz="1400">
                        <a:effectLst/>
                        <a:latin typeface="Calibri"/>
                        <a:ea typeface="Calibri"/>
                        <a:cs typeface="Times New Roman"/>
                      </a:endParaRPr>
                    </a:p>
                  </a:txBody>
                  <a:tcPr marL="68580" marR="68580" marT="0" marB="0"/>
                </a:tc>
                <a:tc>
                  <a:txBody>
                    <a:bodyPr/>
                    <a:lstStyle/>
                    <a:p>
                      <a:pPr>
                        <a:spcAft>
                          <a:spcPts val="0"/>
                        </a:spcAft>
                      </a:pPr>
                      <a:r>
                        <a:rPr lang="pt-BR" sz="1400">
                          <a:effectLst/>
                        </a:rPr>
                        <a:t>EL.652,0 m</a:t>
                      </a:r>
                      <a:endParaRPr lang="pt-BR" sz="1400">
                        <a:effectLst/>
                        <a:latin typeface="Calibri"/>
                        <a:ea typeface="Calibri"/>
                        <a:cs typeface="Times New Roman"/>
                      </a:endParaRPr>
                    </a:p>
                  </a:txBody>
                  <a:tcPr marL="68580" marR="68580" marT="0" marB="0"/>
                </a:tc>
              </a:tr>
              <a:tr h="471363">
                <a:tc>
                  <a:txBody>
                    <a:bodyPr/>
                    <a:lstStyle/>
                    <a:p>
                      <a:pPr>
                        <a:spcAft>
                          <a:spcPts val="0"/>
                        </a:spcAft>
                      </a:pPr>
                      <a:r>
                        <a:rPr lang="pt-BR" sz="1600" b="0" dirty="0">
                          <a:effectLst/>
                        </a:rPr>
                        <a:t>Diminuição de nível com descarga preventiva</a:t>
                      </a:r>
                      <a:endParaRPr lang="pt-BR" sz="1600" b="0" dirty="0">
                        <a:effectLst/>
                        <a:latin typeface="Calibri"/>
                        <a:ea typeface="Calibri"/>
                        <a:cs typeface="Times New Roman"/>
                      </a:endParaRPr>
                    </a:p>
                  </a:txBody>
                  <a:tcPr marL="68580" marR="68580" marT="0" marB="0"/>
                </a:tc>
                <a:tc>
                  <a:txBody>
                    <a:bodyPr/>
                    <a:lstStyle/>
                    <a:p>
                      <a:pPr>
                        <a:spcAft>
                          <a:spcPts val="0"/>
                        </a:spcAft>
                      </a:pPr>
                      <a:r>
                        <a:rPr lang="pt-BR" sz="1400">
                          <a:effectLst/>
                        </a:rPr>
                        <a:t>0,5 m</a:t>
                      </a:r>
                      <a:endParaRPr lang="pt-BR" sz="1400">
                        <a:effectLst/>
                        <a:latin typeface="Calibri"/>
                        <a:ea typeface="Calibri"/>
                        <a:cs typeface="Times New Roman"/>
                      </a:endParaRPr>
                    </a:p>
                  </a:txBody>
                  <a:tcPr marL="68580" marR="68580" marT="0" marB="0"/>
                </a:tc>
                <a:tc>
                  <a:txBody>
                    <a:bodyPr/>
                    <a:lstStyle/>
                    <a:p>
                      <a:pPr>
                        <a:spcAft>
                          <a:spcPts val="0"/>
                        </a:spcAft>
                      </a:pPr>
                      <a:r>
                        <a:rPr lang="pt-BR" sz="1400" dirty="0" smtClean="0">
                          <a:effectLst/>
                        </a:rPr>
                        <a:t>0,5 </a:t>
                      </a:r>
                      <a:r>
                        <a:rPr lang="pt-BR" sz="1400" dirty="0">
                          <a:effectLst/>
                        </a:rPr>
                        <a:t>m</a:t>
                      </a:r>
                      <a:endParaRPr lang="pt-BR" sz="1400" dirty="0">
                        <a:effectLst/>
                        <a:latin typeface="Calibri"/>
                        <a:ea typeface="Calibri"/>
                        <a:cs typeface="Times New Roman"/>
                      </a:endParaRPr>
                    </a:p>
                  </a:txBody>
                  <a:tcPr marL="68580" marR="68580" marT="0" marB="0"/>
                </a:tc>
              </a:tr>
              <a:tr h="471363">
                <a:tc>
                  <a:txBody>
                    <a:bodyPr/>
                    <a:lstStyle/>
                    <a:p>
                      <a:pPr>
                        <a:spcAft>
                          <a:spcPts val="0"/>
                        </a:spcAft>
                      </a:pPr>
                      <a:r>
                        <a:rPr lang="pt-BR" sz="1600" b="0" dirty="0">
                          <a:effectLst/>
                        </a:rPr>
                        <a:t>Nível de água após a descarga preventiva</a:t>
                      </a:r>
                      <a:endParaRPr lang="pt-BR" sz="1600" b="0" dirty="0">
                        <a:effectLst/>
                        <a:latin typeface="Calibri"/>
                        <a:ea typeface="Calibri"/>
                        <a:cs typeface="Times New Roman"/>
                      </a:endParaRPr>
                    </a:p>
                  </a:txBody>
                  <a:tcPr marL="68580" marR="68580" marT="0" marB="0"/>
                </a:tc>
                <a:tc>
                  <a:txBody>
                    <a:bodyPr/>
                    <a:lstStyle/>
                    <a:p>
                      <a:pPr>
                        <a:spcAft>
                          <a:spcPts val="0"/>
                        </a:spcAft>
                      </a:pPr>
                      <a:r>
                        <a:rPr lang="pt-BR" sz="1400">
                          <a:effectLst/>
                        </a:rPr>
                        <a:t>EL.589,0 m</a:t>
                      </a:r>
                      <a:endParaRPr lang="pt-BR" sz="1400">
                        <a:effectLst/>
                        <a:latin typeface="Calibri"/>
                        <a:ea typeface="Calibri"/>
                        <a:cs typeface="Times New Roman"/>
                      </a:endParaRPr>
                    </a:p>
                  </a:txBody>
                  <a:tcPr marL="68580" marR="68580" marT="0" marB="0"/>
                </a:tc>
                <a:tc>
                  <a:txBody>
                    <a:bodyPr/>
                    <a:lstStyle/>
                    <a:p>
                      <a:pPr>
                        <a:spcAft>
                          <a:spcPts val="0"/>
                        </a:spcAft>
                      </a:pPr>
                      <a:r>
                        <a:rPr lang="pt-BR" sz="1400" dirty="0" smtClean="0">
                          <a:effectLst/>
                        </a:rPr>
                        <a:t>EL.651,5 </a:t>
                      </a:r>
                      <a:r>
                        <a:rPr lang="pt-BR" sz="1400" dirty="0">
                          <a:effectLst/>
                        </a:rPr>
                        <a:t>m</a:t>
                      </a:r>
                      <a:endParaRPr lang="pt-BR" sz="1400" dirty="0">
                        <a:effectLst/>
                        <a:latin typeface="Calibri"/>
                        <a:ea typeface="Calibri"/>
                        <a:cs typeface="Times New Roman"/>
                      </a:endParaRPr>
                    </a:p>
                  </a:txBody>
                  <a:tcPr marL="68580" marR="68580" marT="0" marB="0"/>
                </a:tc>
              </a:tr>
              <a:tr h="612511">
                <a:tc>
                  <a:txBody>
                    <a:bodyPr/>
                    <a:lstStyle/>
                    <a:p>
                      <a:pPr>
                        <a:spcAft>
                          <a:spcPts val="0"/>
                        </a:spcAft>
                      </a:pPr>
                      <a:r>
                        <a:rPr lang="pt-BR" sz="1600" b="0" dirty="0">
                          <a:effectLst/>
                        </a:rPr>
                        <a:t>Volume de contenção de enchentes através da descarga preventiva</a:t>
                      </a:r>
                      <a:endParaRPr lang="pt-BR" sz="1600" b="0" dirty="0">
                        <a:effectLst/>
                        <a:latin typeface="Calibri"/>
                        <a:ea typeface="Calibri"/>
                        <a:cs typeface="Times New Roman"/>
                      </a:endParaRPr>
                    </a:p>
                  </a:txBody>
                  <a:tcPr marL="68580" marR="68580" marT="0" marB="0"/>
                </a:tc>
                <a:tc>
                  <a:txBody>
                    <a:bodyPr/>
                    <a:lstStyle/>
                    <a:p>
                      <a:pPr>
                        <a:spcAft>
                          <a:spcPts val="0"/>
                        </a:spcAft>
                      </a:pPr>
                      <a:r>
                        <a:rPr lang="pt-BR" sz="1400">
                          <a:effectLst/>
                        </a:rPr>
                        <a:t>1,4 x 106 m3</a:t>
                      </a:r>
                      <a:endParaRPr lang="pt-BR" sz="1400">
                        <a:effectLst/>
                        <a:latin typeface="Calibri"/>
                        <a:ea typeface="Calibri"/>
                        <a:cs typeface="Times New Roman"/>
                      </a:endParaRPr>
                    </a:p>
                  </a:txBody>
                  <a:tcPr marL="68580" marR="68580" marT="0" marB="0"/>
                </a:tc>
                <a:tc>
                  <a:txBody>
                    <a:bodyPr/>
                    <a:lstStyle/>
                    <a:p>
                      <a:pPr>
                        <a:spcAft>
                          <a:spcPts val="0"/>
                        </a:spcAft>
                      </a:pPr>
                      <a:r>
                        <a:rPr lang="pt-BR" sz="1400" dirty="0">
                          <a:effectLst/>
                        </a:rPr>
                        <a:t>3,2 x 106 m3</a:t>
                      </a:r>
                      <a:endParaRPr lang="pt-BR" sz="1400" dirty="0">
                        <a:effectLst/>
                        <a:latin typeface="Calibri"/>
                        <a:ea typeface="Calibri"/>
                        <a:cs typeface="Times New Roman"/>
                      </a:endParaRPr>
                    </a:p>
                  </a:txBody>
                  <a:tcPr marL="68580" marR="68580" marT="0" marB="0"/>
                </a:tc>
              </a:tr>
              <a:tr h="306256">
                <a:tc>
                  <a:txBody>
                    <a:bodyPr/>
                    <a:lstStyle/>
                    <a:p>
                      <a:pPr>
                        <a:spcAft>
                          <a:spcPts val="0"/>
                        </a:spcAft>
                      </a:pPr>
                      <a:r>
                        <a:rPr lang="pt-BR" sz="1600" b="0" dirty="0">
                          <a:effectLst/>
                        </a:rPr>
                        <a:t>Vazão afluente máxima</a:t>
                      </a:r>
                      <a:endParaRPr lang="pt-BR" sz="1600" b="0" dirty="0">
                        <a:effectLst/>
                        <a:latin typeface="Calibri"/>
                        <a:ea typeface="Calibri"/>
                        <a:cs typeface="Times New Roman"/>
                      </a:endParaRPr>
                    </a:p>
                  </a:txBody>
                  <a:tcPr marL="68580" marR="68580" marT="0" marB="0"/>
                </a:tc>
                <a:tc>
                  <a:txBody>
                    <a:bodyPr/>
                    <a:lstStyle/>
                    <a:p>
                      <a:pPr>
                        <a:spcAft>
                          <a:spcPts val="0"/>
                        </a:spcAft>
                      </a:pPr>
                      <a:r>
                        <a:rPr lang="pt-BR" sz="1400">
                          <a:effectLst/>
                        </a:rPr>
                        <a:t>85 m3/s</a:t>
                      </a:r>
                      <a:endParaRPr lang="pt-BR" sz="1400">
                        <a:effectLst/>
                        <a:latin typeface="Calibri"/>
                        <a:ea typeface="Calibri"/>
                        <a:cs typeface="Times New Roman"/>
                      </a:endParaRPr>
                    </a:p>
                  </a:txBody>
                  <a:tcPr marL="68580" marR="68580" marT="0" marB="0"/>
                </a:tc>
                <a:tc>
                  <a:txBody>
                    <a:bodyPr/>
                    <a:lstStyle/>
                    <a:p>
                      <a:pPr>
                        <a:spcAft>
                          <a:spcPts val="0"/>
                        </a:spcAft>
                      </a:pPr>
                      <a:r>
                        <a:rPr lang="pt-BR" sz="1400">
                          <a:effectLst/>
                        </a:rPr>
                        <a:t>125 m3/s</a:t>
                      </a:r>
                      <a:endParaRPr lang="pt-BR" sz="1400">
                        <a:effectLst/>
                        <a:latin typeface="Calibri"/>
                        <a:ea typeface="Calibri"/>
                        <a:cs typeface="Times New Roman"/>
                      </a:endParaRPr>
                    </a:p>
                  </a:txBody>
                  <a:tcPr marL="68580" marR="68580" marT="0" marB="0"/>
                </a:tc>
              </a:tr>
              <a:tr h="373680">
                <a:tc>
                  <a:txBody>
                    <a:bodyPr/>
                    <a:lstStyle/>
                    <a:p>
                      <a:pPr>
                        <a:spcAft>
                          <a:spcPts val="0"/>
                        </a:spcAft>
                      </a:pPr>
                      <a:r>
                        <a:rPr lang="pt-BR" sz="1600" b="0" dirty="0">
                          <a:effectLst/>
                        </a:rPr>
                        <a:t>Vazão defluente máxima</a:t>
                      </a:r>
                      <a:endParaRPr lang="pt-BR" sz="1600" b="0" dirty="0">
                        <a:effectLst/>
                        <a:latin typeface="Calibri"/>
                        <a:ea typeface="Calibri"/>
                        <a:cs typeface="Times New Roman"/>
                      </a:endParaRPr>
                    </a:p>
                  </a:txBody>
                  <a:tcPr marL="68580" marR="68580" marT="0" marB="0"/>
                </a:tc>
                <a:tc>
                  <a:txBody>
                    <a:bodyPr/>
                    <a:lstStyle/>
                    <a:p>
                      <a:pPr>
                        <a:spcAft>
                          <a:spcPts val="0"/>
                        </a:spcAft>
                      </a:pPr>
                      <a:r>
                        <a:rPr lang="pt-BR" sz="1400" dirty="0">
                          <a:effectLst/>
                        </a:rPr>
                        <a:t>60 m3/s</a:t>
                      </a:r>
                      <a:endParaRPr lang="pt-BR" sz="1400" dirty="0">
                        <a:effectLst/>
                        <a:latin typeface="Calibri"/>
                        <a:ea typeface="Calibri"/>
                        <a:cs typeface="Times New Roman"/>
                      </a:endParaRPr>
                    </a:p>
                  </a:txBody>
                  <a:tcPr marL="68580" marR="68580" marT="0" marB="0"/>
                </a:tc>
                <a:tc>
                  <a:txBody>
                    <a:bodyPr/>
                    <a:lstStyle/>
                    <a:p>
                      <a:pPr>
                        <a:spcAft>
                          <a:spcPts val="0"/>
                        </a:spcAft>
                      </a:pPr>
                      <a:r>
                        <a:rPr lang="pt-BR" sz="1400">
                          <a:effectLst/>
                        </a:rPr>
                        <a:t>85 m3/s</a:t>
                      </a:r>
                      <a:endParaRPr lang="pt-BR" sz="1400">
                        <a:effectLst/>
                        <a:latin typeface="Calibri"/>
                        <a:ea typeface="Calibri"/>
                        <a:cs typeface="Times New Roman"/>
                      </a:endParaRPr>
                    </a:p>
                  </a:txBody>
                  <a:tcPr marL="68580" marR="68580" marT="0" marB="0"/>
                </a:tc>
              </a:tr>
              <a:tr h="471363">
                <a:tc>
                  <a:txBody>
                    <a:bodyPr/>
                    <a:lstStyle/>
                    <a:p>
                      <a:pPr>
                        <a:spcAft>
                          <a:spcPts val="0"/>
                        </a:spcAft>
                      </a:pPr>
                      <a:r>
                        <a:rPr lang="pt-BR" sz="1600" b="0" dirty="0">
                          <a:effectLst/>
                        </a:rPr>
                        <a:t>Redução da vazão de pico na afluência</a:t>
                      </a:r>
                      <a:endParaRPr lang="pt-BR" sz="1600" b="0" dirty="0">
                        <a:effectLst/>
                        <a:latin typeface="Calibri"/>
                        <a:ea typeface="Calibri"/>
                        <a:cs typeface="Times New Roman"/>
                      </a:endParaRPr>
                    </a:p>
                  </a:txBody>
                  <a:tcPr marL="68580" marR="68580" marT="0" marB="0"/>
                </a:tc>
                <a:tc>
                  <a:txBody>
                    <a:bodyPr/>
                    <a:lstStyle/>
                    <a:p>
                      <a:pPr>
                        <a:spcAft>
                          <a:spcPts val="0"/>
                        </a:spcAft>
                      </a:pPr>
                      <a:r>
                        <a:rPr lang="pt-BR" sz="1400" dirty="0">
                          <a:effectLst/>
                        </a:rPr>
                        <a:t>25 m3/s</a:t>
                      </a:r>
                      <a:endParaRPr lang="pt-BR" sz="1400" dirty="0">
                        <a:effectLst/>
                        <a:latin typeface="Calibri"/>
                        <a:ea typeface="Calibri"/>
                        <a:cs typeface="Times New Roman"/>
                      </a:endParaRPr>
                    </a:p>
                  </a:txBody>
                  <a:tcPr marL="68580" marR="68580" marT="0" marB="0"/>
                </a:tc>
                <a:tc>
                  <a:txBody>
                    <a:bodyPr/>
                    <a:lstStyle/>
                    <a:p>
                      <a:pPr>
                        <a:spcAft>
                          <a:spcPts val="0"/>
                        </a:spcAft>
                      </a:pPr>
                      <a:r>
                        <a:rPr lang="pt-BR" sz="1400">
                          <a:effectLst/>
                        </a:rPr>
                        <a:t>45 m3/s</a:t>
                      </a:r>
                      <a:endParaRPr lang="pt-BR" sz="1400">
                        <a:effectLst/>
                        <a:latin typeface="Calibri"/>
                        <a:ea typeface="Calibri"/>
                        <a:cs typeface="Times New Roman"/>
                      </a:endParaRPr>
                    </a:p>
                  </a:txBody>
                  <a:tcPr marL="68580" marR="68580" marT="0" marB="0"/>
                </a:tc>
              </a:tr>
              <a:tr h="707045">
                <a:tc>
                  <a:txBody>
                    <a:bodyPr/>
                    <a:lstStyle/>
                    <a:p>
                      <a:pPr>
                        <a:spcAft>
                          <a:spcPts val="0"/>
                        </a:spcAft>
                      </a:pPr>
                      <a:r>
                        <a:rPr lang="pt-BR" sz="1600" b="0" dirty="0">
                          <a:effectLst/>
                        </a:rPr>
                        <a:t>Operação das comportas durante enchentes Abertura da comporta do vertedouro</a:t>
                      </a:r>
                      <a:endParaRPr lang="pt-BR" sz="1600" b="0" dirty="0">
                        <a:effectLst/>
                        <a:latin typeface="Calibri"/>
                        <a:ea typeface="Calibri"/>
                        <a:cs typeface="Times New Roman"/>
                      </a:endParaRPr>
                    </a:p>
                  </a:txBody>
                  <a:tcPr marL="68580" marR="68580" marT="0" marB="0"/>
                </a:tc>
                <a:tc>
                  <a:txBody>
                    <a:bodyPr/>
                    <a:lstStyle/>
                    <a:p>
                      <a:pPr>
                        <a:spcAft>
                          <a:spcPts val="0"/>
                        </a:spcAft>
                      </a:pPr>
                      <a:r>
                        <a:rPr lang="pt-BR" sz="1400">
                          <a:effectLst/>
                        </a:rPr>
                        <a:t>Constantemente aberta 0,5 m</a:t>
                      </a:r>
                      <a:endParaRPr lang="pt-BR" sz="1400">
                        <a:effectLst/>
                        <a:latin typeface="Calibri"/>
                        <a:ea typeface="Calibri"/>
                        <a:cs typeface="Times New Roman"/>
                      </a:endParaRPr>
                    </a:p>
                  </a:txBody>
                  <a:tcPr marL="68580" marR="68580" marT="0" marB="0"/>
                </a:tc>
                <a:tc>
                  <a:txBody>
                    <a:bodyPr/>
                    <a:lstStyle/>
                    <a:p>
                      <a:pPr>
                        <a:spcAft>
                          <a:spcPts val="0"/>
                        </a:spcAft>
                      </a:pPr>
                      <a:r>
                        <a:rPr lang="pt-BR" sz="1400" dirty="0">
                          <a:effectLst/>
                        </a:rPr>
                        <a:t>Constantemente aberta </a:t>
                      </a:r>
                      <a:r>
                        <a:rPr lang="pt-BR" sz="1400" dirty="0" smtClean="0">
                          <a:effectLst/>
                        </a:rPr>
                        <a:t> 0,5 </a:t>
                      </a:r>
                      <a:r>
                        <a:rPr lang="pt-BR" sz="1400" dirty="0">
                          <a:effectLst/>
                        </a:rPr>
                        <a:t>m</a:t>
                      </a:r>
                      <a:endParaRPr lang="pt-BR" sz="1400" dirty="0">
                        <a:effectLst/>
                        <a:latin typeface="Calibri"/>
                        <a:ea typeface="Calibri"/>
                        <a:cs typeface="Times New Roman"/>
                      </a:endParaRPr>
                    </a:p>
                  </a:txBody>
                  <a:tcPr marL="68580" marR="68580" marT="0" marB="0"/>
                </a:tc>
              </a:tr>
              <a:tr h="1225021">
                <a:tc>
                  <a:txBody>
                    <a:bodyPr/>
                    <a:lstStyle/>
                    <a:p>
                      <a:pPr>
                        <a:spcAft>
                          <a:spcPts val="0"/>
                        </a:spcAft>
                      </a:pPr>
                      <a:r>
                        <a:rPr lang="pt-BR" sz="1600" b="0" dirty="0">
                          <a:effectLst/>
                        </a:rPr>
                        <a:t>Operação das comportas antes do controle de enchentes</a:t>
                      </a:r>
                      <a:endParaRPr lang="pt-BR" sz="1600" b="0" dirty="0">
                        <a:effectLst/>
                        <a:latin typeface="Calibri"/>
                        <a:ea typeface="Calibri"/>
                        <a:cs typeface="Times New Roman"/>
                      </a:endParaRPr>
                    </a:p>
                  </a:txBody>
                  <a:tcPr marL="68580" marR="68580" marT="0" marB="0" anchor="ctr"/>
                </a:tc>
                <a:tc>
                  <a:txBody>
                    <a:bodyPr/>
                    <a:lstStyle/>
                    <a:p>
                      <a:pPr>
                        <a:spcAft>
                          <a:spcPts val="0"/>
                        </a:spcAft>
                      </a:pPr>
                      <a:r>
                        <a:rPr lang="pt-BR" sz="1400">
                          <a:effectLst/>
                        </a:rPr>
                        <a:t>Manter o nível da água a EL. 589 m (vazão afluente = vazão defluente) através da operação da comporta da tomada d’água</a:t>
                      </a:r>
                      <a:endParaRPr lang="pt-BR" sz="1400">
                        <a:effectLst/>
                        <a:latin typeface="Calibri"/>
                        <a:ea typeface="Calibri"/>
                        <a:cs typeface="Times New Roman"/>
                      </a:endParaRPr>
                    </a:p>
                  </a:txBody>
                  <a:tcPr marL="68580" marR="68580" marT="0" marB="0"/>
                </a:tc>
                <a:tc>
                  <a:txBody>
                    <a:bodyPr/>
                    <a:lstStyle/>
                    <a:p>
                      <a:pPr>
                        <a:spcAft>
                          <a:spcPts val="0"/>
                        </a:spcAft>
                      </a:pPr>
                      <a:r>
                        <a:rPr lang="pt-BR" sz="1400" dirty="0">
                          <a:effectLst/>
                        </a:rPr>
                        <a:t>Manter o nível da água a EL. </a:t>
                      </a:r>
                      <a:r>
                        <a:rPr lang="pt-BR" sz="1400" dirty="0" smtClean="0">
                          <a:effectLst/>
                        </a:rPr>
                        <a:t>651,5 </a:t>
                      </a:r>
                      <a:r>
                        <a:rPr lang="pt-BR" sz="1400" dirty="0">
                          <a:effectLst/>
                        </a:rPr>
                        <a:t>m (vazão afluente = vazão defluente) através da operação da comporta da tomada d’água</a:t>
                      </a:r>
                      <a:endParaRPr lang="pt-BR" sz="1400" dirty="0">
                        <a:effectLst/>
                        <a:latin typeface="Calibri"/>
                        <a:ea typeface="Calibri"/>
                        <a:cs typeface="Times New Roman"/>
                      </a:endParaRPr>
                    </a:p>
                  </a:txBody>
                  <a:tcPr marL="68580" marR="68580" marT="0" marB="0"/>
                </a:tc>
              </a:tr>
              <a:tr h="1225021">
                <a:tc>
                  <a:txBody>
                    <a:bodyPr/>
                    <a:lstStyle/>
                    <a:p>
                      <a:pPr>
                        <a:spcAft>
                          <a:spcPts val="0"/>
                        </a:spcAft>
                      </a:pPr>
                      <a:r>
                        <a:rPr lang="pt-BR" sz="1600" b="0" dirty="0">
                          <a:effectLst/>
                        </a:rPr>
                        <a:t>Operação das comportas após o controle de enchentes</a:t>
                      </a:r>
                      <a:endParaRPr lang="pt-BR" sz="1600" b="0" dirty="0">
                        <a:effectLst/>
                        <a:latin typeface="Calibri"/>
                        <a:ea typeface="Calibri"/>
                        <a:cs typeface="Times New Roman"/>
                      </a:endParaRPr>
                    </a:p>
                  </a:txBody>
                  <a:tcPr marL="68580" marR="68580" marT="0" marB="0" anchor="ctr"/>
                </a:tc>
                <a:tc>
                  <a:txBody>
                    <a:bodyPr/>
                    <a:lstStyle/>
                    <a:p>
                      <a:pPr>
                        <a:spcAft>
                          <a:spcPts val="0"/>
                        </a:spcAft>
                      </a:pPr>
                      <a:r>
                        <a:rPr lang="pt-BR" sz="1400">
                          <a:effectLst/>
                        </a:rPr>
                        <a:t>Manter o nível de água a EL. 589,5 m (vazão afluente = vazão defluente) através da operação da comporta do vertedouro</a:t>
                      </a:r>
                      <a:endParaRPr lang="pt-BR" sz="1400">
                        <a:effectLst/>
                        <a:latin typeface="Calibri"/>
                        <a:ea typeface="Calibri"/>
                        <a:cs typeface="Times New Roman"/>
                      </a:endParaRPr>
                    </a:p>
                  </a:txBody>
                  <a:tcPr marL="68580" marR="68580" marT="0" marB="0"/>
                </a:tc>
                <a:tc>
                  <a:txBody>
                    <a:bodyPr/>
                    <a:lstStyle/>
                    <a:p>
                      <a:pPr>
                        <a:spcAft>
                          <a:spcPts val="0"/>
                        </a:spcAft>
                      </a:pPr>
                      <a:r>
                        <a:rPr lang="pt-BR" sz="1400" dirty="0">
                          <a:effectLst/>
                        </a:rPr>
                        <a:t>Manter o nível de água a EL. 652 m (vazão afluente = vazão defluente) através da operação da comporta do vertedouro</a:t>
                      </a:r>
                      <a:endParaRPr lang="pt-BR"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8106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88640"/>
            <a:ext cx="8784976" cy="6480720"/>
          </a:xfrm>
        </p:spPr>
        <p:txBody>
          <a:bodyPr>
            <a:normAutofit/>
          </a:bodyPr>
          <a:lstStyle/>
          <a:p>
            <a:r>
              <a:rPr lang="pt-BR" sz="2400" dirty="0"/>
              <a:t>Quando ocorrer a enchente maior do que previsto, deverá controlar as comportas do verterouro </a:t>
            </a:r>
            <a:r>
              <a:rPr lang="pt-BR" sz="2400" dirty="0" smtClean="0"/>
              <a:t>no momento </a:t>
            </a:r>
            <a:r>
              <a:rPr lang="pt-BR" sz="2400" dirty="0"/>
              <a:t>em que o nível da água no reservatório atingir o nível máximo, mantendo a vazão afluente igual </a:t>
            </a:r>
            <a:r>
              <a:rPr lang="pt-BR" sz="2400" dirty="0" smtClean="0"/>
              <a:t>à vazão </a:t>
            </a:r>
            <a:r>
              <a:rPr lang="pt-BR" sz="2400" dirty="0"/>
              <a:t>defluente, mantendo o nível máximo permitido no reservatório. Como a descarga preventiva </a:t>
            </a:r>
            <a:r>
              <a:rPr lang="pt-BR" sz="2400" dirty="0" smtClean="0"/>
              <a:t>aumenta o </a:t>
            </a:r>
            <a:r>
              <a:rPr lang="pt-BR" sz="2400" dirty="0"/>
              <a:t>fluxo no rio à jusante, os operadores das barragens e o administrador do rio devem prestar atenção </a:t>
            </a:r>
            <a:r>
              <a:rPr lang="pt-BR" sz="2400" dirty="0" smtClean="0"/>
              <a:t>à segurança </a:t>
            </a:r>
            <a:r>
              <a:rPr lang="pt-BR" sz="2400" dirty="0"/>
              <a:t>dos ribeirinhos que residem ao longo das regiões à jusante do rio, como se segue:</a:t>
            </a:r>
            <a:br>
              <a:rPr lang="pt-BR" sz="2400" dirty="0"/>
            </a:br>
            <a:r>
              <a:rPr lang="pt-BR" sz="2400" dirty="0"/>
              <a:t>Para evitar o transbordamento do canal de rio em função da descarga preventiva, o nível de água ao </a:t>
            </a:r>
            <a:r>
              <a:rPr lang="pt-BR" sz="2400" dirty="0" smtClean="0"/>
              <a:t>longo dos </a:t>
            </a:r>
            <a:r>
              <a:rPr lang="pt-BR" sz="2400" dirty="0"/>
              <a:t>trechos à jusante do rio deve ser monitorado nas cidades de Timbó e Rio dos Cedros</a:t>
            </a:r>
            <a:r>
              <a:rPr lang="pt-BR" sz="2400" dirty="0" smtClean="0"/>
              <a:t>. Deverá </a:t>
            </a:r>
            <a:r>
              <a:rPr lang="pt-BR" sz="2400" dirty="0"/>
              <a:t>dar o aviso de descarga preventiva aos moradores que residem ao longo das regiões à </a:t>
            </a:r>
            <a:r>
              <a:rPr lang="pt-BR" sz="2400" dirty="0" smtClean="0"/>
              <a:t>jusante através </a:t>
            </a:r>
            <a:r>
              <a:rPr lang="pt-BR" sz="2400" dirty="0"/>
              <a:t>de sirenes, antes da descarga preventiva.</a:t>
            </a:r>
            <a:br>
              <a:rPr lang="pt-BR" sz="2400" dirty="0"/>
            </a:br>
            <a:endParaRPr lang="pt-BR" sz="2400" dirty="0"/>
          </a:p>
        </p:txBody>
      </p:sp>
    </p:spTree>
    <p:extLst>
      <p:ext uri="{BB962C8B-B14F-4D97-AF65-F5344CB8AC3E}">
        <p14:creationId xmlns:p14="http://schemas.microsoft.com/office/powerpoint/2010/main" val="260852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88640"/>
            <a:ext cx="8784976" cy="6480720"/>
          </a:xfrm>
        </p:spPr>
        <p:txBody>
          <a:bodyPr>
            <a:noAutofit/>
          </a:bodyPr>
          <a:lstStyle/>
          <a:p>
            <a:r>
              <a:rPr lang="pt-BR" sz="3200" b="1" dirty="0"/>
              <a:t>Proposição da organização de </a:t>
            </a:r>
            <a:r>
              <a:rPr lang="pt-BR" sz="3200" b="1" dirty="0" smtClean="0"/>
              <a:t>funcionamento</a:t>
            </a:r>
            <a:br>
              <a:rPr lang="pt-BR" sz="3200" b="1" dirty="0" smtClean="0"/>
            </a:br>
            <a:r>
              <a:rPr lang="pt-BR" sz="3200" b="1" dirty="0"/>
              <a:t/>
            </a:r>
            <a:br>
              <a:rPr lang="pt-BR" sz="3200" b="1" dirty="0"/>
            </a:br>
            <a:r>
              <a:rPr lang="pt-BR" sz="3200" dirty="0"/>
              <a:t>Na </a:t>
            </a:r>
            <a:r>
              <a:rPr lang="pt-BR" sz="3200" dirty="0" smtClean="0"/>
              <a:t>Figura a seguir, </a:t>
            </a:r>
            <a:r>
              <a:rPr lang="pt-BR" sz="3200" dirty="0"/>
              <a:t>a ilustração da proposta da estrutura organizacional para a execução da descarga </a:t>
            </a:r>
            <a:r>
              <a:rPr lang="pt-BR" sz="3200" dirty="0" smtClean="0"/>
              <a:t>preventiva das </a:t>
            </a:r>
            <a:r>
              <a:rPr lang="pt-BR" sz="3200" dirty="0"/>
              <a:t>duas barragens</a:t>
            </a:r>
            <a:r>
              <a:rPr lang="pt-BR" sz="3200" dirty="0" smtClean="0"/>
              <a:t>.</a:t>
            </a:r>
            <a:endParaRPr lang="pt-BR" sz="3200" dirty="0"/>
          </a:p>
        </p:txBody>
      </p:sp>
    </p:spTree>
    <p:extLst>
      <p:ext uri="{BB962C8B-B14F-4D97-AF65-F5344CB8AC3E}">
        <p14:creationId xmlns:p14="http://schemas.microsoft.com/office/powerpoint/2010/main" val="100758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88640"/>
            <a:ext cx="8784976" cy="6480720"/>
          </a:xfrm>
        </p:spPr>
        <p:txBody>
          <a:bodyPr>
            <a:normAutofit/>
          </a:bodyPr>
          <a:lstStyle/>
          <a:p>
            <a:endParaRPr lang="pt-BR" sz="1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941250"/>
            <a:ext cx="8917125"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80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ção de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93964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88640"/>
            <a:ext cx="8928992" cy="6552728"/>
          </a:xfrm>
        </p:spPr>
        <p:txBody>
          <a:bodyPr/>
          <a:lstStyle/>
          <a:p>
            <a:endParaRPr lang="pt-B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4664"/>
            <a:ext cx="8827149" cy="6192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62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88640"/>
            <a:ext cx="8784976" cy="6480720"/>
          </a:xfrm>
        </p:spPr>
        <p:txBody>
          <a:bodyPr>
            <a:normAutofit/>
          </a:bodyPr>
          <a:lstStyle/>
          <a:p>
            <a:endParaRPr lang="pt-BR"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0"/>
            <a:ext cx="548738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132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476673"/>
            <a:ext cx="7918648" cy="5904656"/>
          </a:xfrm>
        </p:spPr>
        <p:txBody>
          <a:bodyPr/>
          <a:lstStyle/>
          <a:p>
            <a:r>
              <a:rPr lang="pt-BR" b="1" dirty="0"/>
              <a:t>Plano Diretor de medidas para a mitigação dos</a:t>
            </a:r>
            <a:br>
              <a:rPr lang="pt-BR" b="1" dirty="0"/>
            </a:br>
            <a:r>
              <a:rPr lang="pt-BR" b="1" dirty="0"/>
              <a:t>desastres de enchentes</a:t>
            </a:r>
            <a:endParaRPr lang="pt-BR" dirty="0"/>
          </a:p>
        </p:txBody>
      </p:sp>
    </p:spTree>
    <p:extLst>
      <p:ext uri="{BB962C8B-B14F-4D97-AF65-F5344CB8AC3E}">
        <p14:creationId xmlns:p14="http://schemas.microsoft.com/office/powerpoint/2010/main" val="345180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80920" cy="5904656"/>
          </a:xfrm>
        </p:spPr>
        <p:txBody>
          <a:bodyPr/>
          <a:lstStyle/>
          <a:p>
            <a:r>
              <a:rPr lang="pt-BR" b="1" dirty="0"/>
              <a:t>F</a:t>
            </a:r>
            <a:r>
              <a:rPr lang="pt-BR" b="1" dirty="0" smtClean="0"/>
              <a:t>ortalecimento </a:t>
            </a:r>
            <a:r>
              <a:rPr lang="pt-BR" b="1" dirty="0"/>
              <a:t>do sistema de alerta para enchentes</a:t>
            </a:r>
            <a:endParaRPr lang="pt-BR" dirty="0"/>
          </a:p>
        </p:txBody>
      </p:sp>
    </p:spTree>
    <p:extLst>
      <p:ext uri="{BB962C8B-B14F-4D97-AF65-F5344CB8AC3E}">
        <p14:creationId xmlns:p14="http://schemas.microsoft.com/office/powerpoint/2010/main" val="1360778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4" y="116632"/>
            <a:ext cx="8856984" cy="6552728"/>
          </a:xfrm>
        </p:spPr>
        <p:txBody>
          <a:bodyPr>
            <a:normAutofit/>
          </a:bodyPr>
          <a:lstStyle/>
          <a:p>
            <a:r>
              <a:rPr lang="pt-BR" sz="2400" dirty="0"/>
              <a:t>A rede atual de estações hidrológicas e meteorológicas para o sistema de alerta de enchente está </a:t>
            </a:r>
            <a:r>
              <a:rPr lang="pt-BR" sz="2400" dirty="0" smtClean="0"/>
              <a:t>estruturada com </a:t>
            </a:r>
            <a:r>
              <a:rPr lang="pt-BR" sz="2400" dirty="0"/>
              <a:t>14 estações. No entanto, as medições realizadas automaticamente nessas 14 estações não </a:t>
            </a:r>
            <a:r>
              <a:rPr lang="pt-BR" sz="2400" dirty="0" smtClean="0"/>
              <a:t>tem apresentado </a:t>
            </a:r>
            <a:r>
              <a:rPr lang="pt-BR" sz="2400" dirty="0"/>
              <a:t>resultado adequado por falta de manutenção dos instrumentos da estação. Na rede de </a:t>
            </a:r>
            <a:r>
              <a:rPr lang="pt-BR" sz="2400" dirty="0" smtClean="0"/>
              <a:t>estações existentes </a:t>
            </a:r>
            <a:r>
              <a:rPr lang="pt-BR" sz="2400" dirty="0"/>
              <a:t>atualmente haverá necessidade de atualizar os instrumentos de medição, além de </a:t>
            </a:r>
            <a:r>
              <a:rPr lang="pt-BR" sz="2400" dirty="0" smtClean="0"/>
              <a:t>introduzir sistema </a:t>
            </a:r>
            <a:r>
              <a:rPr lang="pt-BR" sz="2400" dirty="0"/>
              <a:t>de transmissão mais confiáveis. De acordo com a informação obtida da SDS, existe plano </a:t>
            </a:r>
            <a:r>
              <a:rPr lang="pt-BR" sz="2400" dirty="0" smtClean="0"/>
              <a:t>de renovação </a:t>
            </a:r>
            <a:r>
              <a:rPr lang="pt-BR" sz="2400" dirty="0"/>
              <a:t>dessas estações com os recursos próprios. As 14 estações existentes estão localizadas em </a:t>
            </a:r>
            <a:r>
              <a:rPr lang="pt-BR" sz="2400" dirty="0" smtClean="0"/>
              <a:t>locais estratégicos </a:t>
            </a:r>
            <a:r>
              <a:rPr lang="pt-BR" sz="2400" dirty="0"/>
              <a:t>para a execução futura do plano de fortalecimento do sistema de alerta para enchentes, portanto,</a:t>
            </a:r>
            <a:br>
              <a:rPr lang="pt-BR" sz="2400" dirty="0"/>
            </a:br>
            <a:r>
              <a:rPr lang="pt-BR" sz="2400" dirty="0"/>
              <a:t>é recomendável realizar a renovação dessas estações. Com o intuito de calcular a previsão de </a:t>
            </a:r>
            <a:r>
              <a:rPr lang="pt-BR" sz="2400" dirty="0" smtClean="0"/>
              <a:t>enchentes com </a:t>
            </a:r>
            <a:r>
              <a:rPr lang="pt-BR" sz="2400" dirty="0"/>
              <a:t>maior precisão, serão instalados mais 16 novas </a:t>
            </a:r>
            <a:r>
              <a:rPr lang="pt-BR" sz="2400" dirty="0" smtClean="0"/>
              <a:t>estações.</a:t>
            </a:r>
            <a:endParaRPr lang="pt-BR" sz="2400" dirty="0"/>
          </a:p>
        </p:txBody>
      </p:sp>
    </p:spTree>
    <p:extLst>
      <p:ext uri="{BB962C8B-B14F-4D97-AF65-F5344CB8AC3E}">
        <p14:creationId xmlns:p14="http://schemas.microsoft.com/office/powerpoint/2010/main" val="158646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16632"/>
            <a:ext cx="8784976" cy="6552728"/>
          </a:xfrm>
        </p:spPr>
        <p:txBody>
          <a:bodyPr>
            <a:normAutofit/>
          </a:bodyPr>
          <a:lstStyle/>
          <a:p>
            <a:r>
              <a:rPr lang="pt-BR" sz="3200" b="1" dirty="0"/>
              <a:t>Antecedentes da modificação na operação das </a:t>
            </a:r>
            <a:r>
              <a:rPr lang="pt-BR" sz="3200" b="1" dirty="0" smtClean="0"/>
              <a:t>barragens</a:t>
            </a:r>
            <a:r>
              <a:rPr lang="pt-BR" sz="2800" b="1" dirty="0" smtClean="0"/>
              <a:t/>
            </a:r>
            <a:br>
              <a:rPr lang="pt-BR" sz="2800" b="1" dirty="0" smtClean="0"/>
            </a:br>
            <a:r>
              <a:rPr lang="pt-BR" sz="2800" b="1" dirty="0"/>
              <a:t/>
            </a:r>
            <a:br>
              <a:rPr lang="pt-BR" sz="2800" b="1" dirty="0"/>
            </a:br>
            <a:r>
              <a:rPr lang="pt-BR" sz="2800" dirty="0"/>
              <a:t>No plano diretor, foi proposta a utilização das barragens Rio Bonito e Pinhal que são barragens </a:t>
            </a:r>
            <a:r>
              <a:rPr lang="pt-BR" sz="2800" dirty="0" smtClean="0"/>
              <a:t>para geração </a:t>
            </a:r>
            <a:r>
              <a:rPr lang="pt-BR" sz="2800" dirty="0"/>
              <a:t>de energia </a:t>
            </a:r>
            <a:r>
              <a:rPr lang="pt-BR" sz="2800" dirty="0" smtClean="0"/>
              <a:t>elétrica </a:t>
            </a:r>
            <a:r>
              <a:rPr lang="pt-BR" sz="2800" dirty="0"/>
              <a:t>da CELESC, existentes no Rio dos Cedros, para o controle de </a:t>
            </a:r>
            <a:r>
              <a:rPr lang="pt-BR" sz="2800" dirty="0" smtClean="0"/>
              <a:t>enchentes através </a:t>
            </a:r>
            <a:r>
              <a:rPr lang="pt-BR" sz="2800" dirty="0"/>
              <a:t>da descarga preventiva quando há previsão de enchente</a:t>
            </a:r>
            <a:r>
              <a:rPr lang="pt-BR" sz="2800" dirty="0" smtClean="0"/>
              <a:t>.</a:t>
            </a:r>
            <a:br>
              <a:rPr lang="pt-BR" sz="2800" dirty="0" smtClean="0"/>
            </a:br>
            <a:r>
              <a:rPr lang="pt-BR" sz="2800" dirty="0" smtClean="0"/>
              <a:t> </a:t>
            </a:r>
            <a:r>
              <a:rPr lang="pt-BR" sz="2800" dirty="0"/>
              <a:t>A descarga preventiva visa criar um </a:t>
            </a:r>
            <a:r>
              <a:rPr lang="pt-BR" sz="2800" dirty="0" smtClean="0"/>
              <a:t>espaço do </a:t>
            </a:r>
            <a:r>
              <a:rPr lang="pt-BR" sz="2800" dirty="0"/>
              <a:t>reservatório para a contenção de enchentes, reduzindo o nível da água da barragem de acumulação </a:t>
            </a:r>
            <a:r>
              <a:rPr lang="pt-BR" sz="2800" dirty="0" smtClean="0"/>
              <a:t>antes da </a:t>
            </a:r>
            <a:r>
              <a:rPr lang="pt-BR" sz="2800" dirty="0"/>
              <a:t>chegada da enchente.</a:t>
            </a:r>
            <a:br>
              <a:rPr lang="pt-BR" sz="2800" dirty="0"/>
            </a:br>
            <a:endParaRPr lang="pt-BR" sz="2800" dirty="0"/>
          </a:p>
        </p:txBody>
      </p:sp>
    </p:spTree>
    <p:extLst>
      <p:ext uri="{BB962C8B-B14F-4D97-AF65-F5344CB8AC3E}">
        <p14:creationId xmlns:p14="http://schemas.microsoft.com/office/powerpoint/2010/main" val="1972567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512" y="188640"/>
            <a:ext cx="8784976" cy="6480720"/>
          </a:xfrm>
        </p:spPr>
        <p:txBody>
          <a:bodyPr>
            <a:normAutofit/>
          </a:bodyPr>
          <a:lstStyle/>
          <a:p>
            <a:r>
              <a:rPr lang="pt-BR" sz="4000" b="1" dirty="0"/>
              <a:t>Estudos sobre a descarga </a:t>
            </a:r>
            <a:r>
              <a:rPr lang="pt-BR" sz="4000" b="1" dirty="0" smtClean="0"/>
              <a:t>preventiva</a:t>
            </a:r>
            <a:r>
              <a:rPr lang="pt-BR" sz="3200" b="1" dirty="0" smtClean="0"/>
              <a:t/>
            </a:r>
            <a:br>
              <a:rPr lang="pt-BR" sz="3200" b="1" dirty="0" smtClean="0"/>
            </a:br>
            <a:r>
              <a:rPr lang="pt-BR" sz="3200" b="1" dirty="0"/>
              <a:t/>
            </a:r>
            <a:br>
              <a:rPr lang="pt-BR" sz="3200" b="1" dirty="0"/>
            </a:br>
            <a:r>
              <a:rPr lang="pt-BR" sz="3200" dirty="0"/>
              <a:t>O volume de contenção de enchente necessária a ser criado pela descarga preventiva foi analisado </a:t>
            </a:r>
            <a:r>
              <a:rPr lang="pt-BR" sz="3200" dirty="0" smtClean="0"/>
              <a:t>através da </a:t>
            </a:r>
            <a:r>
              <a:rPr lang="pt-BR" sz="3200" dirty="0"/>
              <a:t>simulação de operação do reservatório em ambas as barragens. Os resultados da análise estão </a:t>
            </a:r>
            <a:r>
              <a:rPr lang="pt-BR" sz="3200" dirty="0" smtClean="0"/>
              <a:t>resumidos na Tabela. </a:t>
            </a:r>
            <a:endParaRPr lang="pt-BR" sz="3200" dirty="0"/>
          </a:p>
        </p:txBody>
      </p:sp>
    </p:spTree>
    <p:extLst>
      <p:ext uri="{BB962C8B-B14F-4D97-AF65-F5344CB8AC3E}">
        <p14:creationId xmlns:p14="http://schemas.microsoft.com/office/powerpoint/2010/main" val="3512935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oticário">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454</Words>
  <Application>Microsoft Office PowerPoint</Application>
  <PresentationFormat>Apresentação no Ecrã (4:3)</PresentationFormat>
  <Paragraphs>41</Paragraphs>
  <Slides>13</Slides>
  <Notes>0</Notes>
  <HiddenSlides>0</HiddenSlides>
  <MMClips>0</MMClips>
  <ScaleCrop>false</ScaleCrop>
  <HeadingPairs>
    <vt:vector size="4" baseType="variant">
      <vt:variant>
        <vt:lpstr>Tema</vt:lpstr>
      </vt:variant>
      <vt:variant>
        <vt:i4>1</vt:i4>
      </vt:variant>
      <vt:variant>
        <vt:lpstr>Títulos dos diapositivos</vt:lpstr>
      </vt:variant>
      <vt:variant>
        <vt:i4>13</vt:i4>
      </vt:variant>
    </vt:vector>
  </HeadingPairs>
  <TitlesOfParts>
    <vt:vector size="14" baseType="lpstr">
      <vt:lpstr>Tema do Office</vt:lpstr>
      <vt:lpstr>Apresentação do PowerPoint</vt:lpstr>
      <vt:lpstr>Apresentação do PowerPoint</vt:lpstr>
      <vt:lpstr>Apresentação do PowerPoint</vt:lpstr>
      <vt:lpstr>Apresentação do PowerPoint</vt:lpstr>
      <vt:lpstr>Plano Diretor de medidas para a mitigação dos desastres de enchentes</vt:lpstr>
      <vt:lpstr>Fortalecimento do sistema de alerta para enchentes</vt:lpstr>
      <vt:lpstr>A rede atual de estações hidrológicas e meteorológicas para o sistema de alerta de enchente está estruturada com 14 estações. No entanto, as medições realizadas automaticamente nessas 14 estações não tem apresentado resultado adequado por falta de manutenção dos instrumentos da estação. Na rede de estações existentes atualmente haverá necessidade de atualizar os instrumentos de medição, além de introduzir sistema de transmissão mais confiáveis. De acordo com a informação obtida da SDS, existe plano de renovação dessas estações com os recursos próprios. As 14 estações existentes estão localizadas em locais estratégicos para a execução futura do plano de fortalecimento do sistema de alerta para enchentes, portanto, é recomendável realizar a renovação dessas estações. Com o intuito de calcular a previsão de enchentes com maior precisão, serão instalados mais 16 novas estações.</vt:lpstr>
      <vt:lpstr>Antecedentes da modificação na operação das barragens  No plano diretor, foi proposta a utilização das barragens Rio Bonito e Pinhal que são barragens para geração de energia elétrica da CELESC, existentes no Rio dos Cedros, para o controle de enchentes através da descarga preventiva quando há previsão de enchente.  A descarga preventiva visa criar um espaço do reservatório para a contenção de enchentes, reduzindo o nível da água da barragem de acumulação antes da chegada da enchente. </vt:lpstr>
      <vt:lpstr>Estudos sobre a descarga preventiva  O volume de contenção de enchente necessária a ser criado pela descarga preventiva foi analisado através da simulação de operação do reservatório em ambas as barragens. Os resultados da análise estão resumidos na Tabela. </vt:lpstr>
      <vt:lpstr>Apresentação do PowerPoint</vt:lpstr>
      <vt:lpstr>Quando ocorrer a enchente maior do que previsto, deverá controlar as comportas do verterouro no momento em que o nível da água no reservatório atingir o nível máximo, mantendo a vazão afluente igual à vazão defluente, mantendo o nível máximo permitido no reservatório. Como a descarga preventiva aumenta o fluxo no rio à jusante, os operadores das barragens e o administrador do rio devem prestar atenção à segurança dos ribeirinhos que residem ao longo das regiões à jusante do rio, como se segue: Para evitar o transbordamento do canal de rio em função da descarga preventiva, o nível de água ao longo dos trechos à jusante do rio deve ser monitorado nas cidades de Timbó e Rio dos Cedros. Deverá dar o aviso de descarga preventiva aos moradores que residem ao longo das regiões à jusante através de sirenes, antes da descarga preventiva. </vt:lpstr>
      <vt:lpstr>Proposição da organização de funcionamento  Na Figura a seguir, a ilustração da proposta da estrutura organizacional para a execução da descarga preventiva das duas barragens.</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CONTROLE DAS BARRAGENS DA CELESC GERAÇÃO</dc:title>
  <dc:creator>Daniel</dc:creator>
  <cp:lastModifiedBy>Daniel</cp:lastModifiedBy>
  <cp:revision>27</cp:revision>
  <dcterms:created xsi:type="dcterms:W3CDTF">2011-12-11T22:15:58Z</dcterms:created>
  <dcterms:modified xsi:type="dcterms:W3CDTF">2011-12-14T18:51:19Z</dcterms:modified>
</cp:coreProperties>
</file>